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media/image10.svg" ContentType="image/svg+xml"/>
  <Override PartName="/ppt/media/image7.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Lst>
  <p:sldSz cx="18288000" cy="10287000"/>
  <p:notesSz cx="6858000" cy="9144000"/>
  <p:embeddedFontLst>
    <p:embeddedFont>
      <p:font typeface="Playfair Display Bold"/>
      <p:bold r:id="rId16"/>
    </p:embeddedFont>
    <p:embeddedFont>
      <p:font typeface="Calibri" panose="020F0502020204030204" charset="0"/>
      <p:regular r:id="rId17"/>
      <p:bold r:id="rId18"/>
      <p:italic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font" Target="fonts/font5.fntdata"/><Relationship Id="rId2" Type="http://schemas.openxmlformats.org/officeDocument/2006/relationships/theme" Target="theme/theme1.xml"/><Relationship Id="rId19" Type="http://schemas.openxmlformats.org/officeDocument/2006/relationships/font" Target="fonts/font4.fntdata"/><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svg>
</file>

<file path=ppt/media/image11.png>
</file>

<file path=ppt/media/image12.png>
</file>

<file path=ppt/media/image13.png>
</file>

<file path=ppt/media/image14.png>
</file>

<file path=ppt/media/image2.jpeg>
</file>

<file path=ppt/media/image3.jpeg>
</file>

<file path=ppt/media/image4.jpeg>
</file>

<file path=ppt/media/image5.jpe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4.png"/><Relationship Id="rId1" Type="http://schemas.openxmlformats.org/officeDocument/2006/relationships/hyperlink" Target="https://www.linkedin.com/in/bishal-dutta-4b7933140/" TargetMode="Externa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3.png"/><Relationship Id="rId1"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rot="0">
            <a:off x="-63503" y="-63503"/>
            <a:ext cx="18414997" cy="10413997"/>
            <a:chOff x="0" y="0"/>
            <a:chExt cx="18415000" cy="10414000"/>
          </a:xfrm>
        </p:grpSpPr>
        <p:sp>
          <p:nvSpPr>
            <p:cNvPr id="3" name="Freeform 3"/>
            <p:cNvSpPr/>
            <p:nvPr/>
          </p:nvSpPr>
          <p:spPr>
            <a:xfrm>
              <a:off x="63500" y="63500"/>
              <a:ext cx="18288000" cy="10287000"/>
            </a:xfrm>
            <a:custGeom>
              <a:avLst/>
              <a:gdLst/>
              <a:ahLst/>
              <a:cxnLst/>
              <a:rect l="l" t="t" r="r" b="b"/>
              <a:pathLst>
                <a:path w="18288000" h="10287000">
                  <a:moveTo>
                    <a:pt x="0" y="0"/>
                  </a:moveTo>
                  <a:lnTo>
                    <a:pt x="0" y="10287000"/>
                  </a:lnTo>
                  <a:lnTo>
                    <a:pt x="18288000" y="10287000"/>
                  </a:lnTo>
                  <a:lnTo>
                    <a:pt x="18288000" y="0"/>
                  </a:lnTo>
                  <a:close/>
                </a:path>
              </a:pathLst>
            </a:custGeom>
            <a:solidFill>
              <a:srgbClr val="BCB4A8"/>
            </a:solidFill>
          </p:spPr>
        </p:sp>
        <p:sp>
          <p:nvSpPr>
            <p:cNvPr id="4" name="Freeform 4"/>
            <p:cNvSpPr/>
            <p:nvPr/>
          </p:nvSpPr>
          <p:spPr>
            <a:xfrm>
              <a:off x="7864094" y="63500"/>
              <a:ext cx="10487025" cy="10287000"/>
            </a:xfrm>
            <a:custGeom>
              <a:avLst/>
              <a:gdLst/>
              <a:ahLst/>
              <a:cxnLst/>
              <a:rect l="l" t="t" r="r" b="b"/>
              <a:pathLst>
                <a:path w="10487025" h="10287000">
                  <a:moveTo>
                    <a:pt x="0" y="0"/>
                  </a:moveTo>
                  <a:lnTo>
                    <a:pt x="0" y="10287000"/>
                  </a:lnTo>
                  <a:lnTo>
                    <a:pt x="10487025" y="10287000"/>
                  </a:lnTo>
                  <a:lnTo>
                    <a:pt x="10487025" y="0"/>
                  </a:lnTo>
                  <a:close/>
                </a:path>
              </a:pathLst>
            </a:custGeom>
            <a:solidFill>
              <a:srgbClr val="000000"/>
            </a:solidFill>
          </p:spPr>
        </p:sp>
      </p:grpSp>
      <p:sp>
        <p:nvSpPr>
          <p:cNvPr id="5" name="Freeform 5"/>
          <p:cNvSpPr/>
          <p:nvPr/>
        </p:nvSpPr>
        <p:spPr>
          <a:xfrm>
            <a:off x="1334995" y="1143000"/>
            <a:ext cx="5122078" cy="8001000"/>
          </a:xfrm>
          <a:custGeom>
            <a:avLst/>
            <a:gdLst/>
            <a:ahLst/>
            <a:cxnLst/>
            <a:rect l="l" t="t" r="r" b="b"/>
            <a:pathLst>
              <a:path w="5122078" h="8001000">
                <a:moveTo>
                  <a:pt x="0" y="0"/>
                </a:moveTo>
                <a:lnTo>
                  <a:pt x="5122079" y="0"/>
                </a:lnTo>
                <a:lnTo>
                  <a:pt x="5122079" y="8001000"/>
                </a:lnTo>
                <a:lnTo>
                  <a:pt x="0" y="8001000"/>
                </a:lnTo>
                <a:lnTo>
                  <a:pt x="0" y="0"/>
                </a:lnTo>
                <a:close/>
              </a:path>
            </a:pathLst>
          </a:custGeom>
          <a:blipFill>
            <a:blip r:embed="rId1"/>
            <a:stretch>
              <a:fillRect l="-2025" r="-2111"/>
            </a:stretch>
          </a:blipFill>
        </p:spPr>
      </p:sp>
      <p:sp>
        <p:nvSpPr>
          <p:cNvPr id="6" name="TextBox 6"/>
          <p:cNvSpPr txBox="1"/>
          <p:nvPr/>
        </p:nvSpPr>
        <p:spPr>
          <a:xfrm>
            <a:off x="8470001" y="1214638"/>
            <a:ext cx="9207027" cy="6153817"/>
          </a:xfrm>
          <a:prstGeom prst="rect">
            <a:avLst/>
          </a:prstGeom>
        </p:spPr>
        <p:txBody>
          <a:bodyPr lIns="0" tIns="0" rIns="0" bIns="0" rtlCol="0" anchor="t">
            <a:spAutoFit/>
          </a:bodyPr>
          <a:lstStyle/>
          <a:p>
            <a:pPr algn="ctr">
              <a:lnSpc>
                <a:spcPts val="12035"/>
              </a:lnSpc>
            </a:pPr>
            <a:r>
              <a:rPr lang="en-US" sz="10040">
                <a:solidFill>
                  <a:srgbClr val="FFFFFF"/>
                </a:solidFill>
                <a:latin typeface="Playfair Display Bold"/>
              </a:rPr>
              <a:t>Analyzing Amazon: A Comprehensive Stock Analysis</a:t>
            </a:r>
            <a:endParaRPr lang="en-US" sz="10040">
              <a:solidFill>
                <a:srgbClr val="FFFFFF"/>
              </a:solidFill>
              <a:latin typeface="Playfair Display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rot="0">
            <a:off x="0" y="0"/>
            <a:ext cx="18288000" cy="10287000"/>
            <a:chOff x="0" y="0"/>
            <a:chExt cx="18288000" cy="10287000"/>
          </a:xfrm>
        </p:grpSpPr>
        <p:sp>
          <p:nvSpPr>
            <p:cNvPr id="3" name="Freeform 3"/>
            <p:cNvSpPr/>
            <p:nvPr/>
          </p:nvSpPr>
          <p:spPr>
            <a:xfrm>
              <a:off x="0" y="0"/>
              <a:ext cx="18288000" cy="10287000"/>
            </a:xfrm>
            <a:custGeom>
              <a:avLst/>
              <a:gdLst/>
              <a:ahLst/>
              <a:cxnLst/>
              <a:rect l="l" t="t" r="r" b="b"/>
              <a:pathLst>
                <a:path w="18288000" h="10287000">
                  <a:moveTo>
                    <a:pt x="0" y="0"/>
                  </a:moveTo>
                  <a:lnTo>
                    <a:pt x="0" y="10287000"/>
                  </a:lnTo>
                  <a:lnTo>
                    <a:pt x="18288000" y="10287000"/>
                  </a:lnTo>
                  <a:lnTo>
                    <a:pt x="18288000" y="0"/>
                  </a:lnTo>
                  <a:close/>
                </a:path>
              </a:pathLst>
            </a:custGeom>
            <a:solidFill>
              <a:srgbClr val="BCB4A9"/>
            </a:solidFill>
          </p:spPr>
        </p:sp>
      </p:grpSp>
      <p:sp>
        <p:nvSpPr>
          <p:cNvPr id="4" name="TextBox 4"/>
          <p:cNvSpPr txBox="1"/>
          <p:nvPr/>
        </p:nvSpPr>
        <p:spPr>
          <a:xfrm>
            <a:off x="832752" y="764419"/>
            <a:ext cx="4933068" cy="1524139"/>
          </a:xfrm>
          <a:prstGeom prst="rect">
            <a:avLst/>
          </a:prstGeom>
        </p:spPr>
        <p:txBody>
          <a:bodyPr lIns="0" tIns="0" rIns="0" bIns="0" rtlCol="0" anchor="t">
            <a:spAutoFit/>
          </a:bodyPr>
          <a:lstStyle/>
          <a:p>
            <a:pPr algn="l">
              <a:lnSpc>
                <a:spcPts val="12590"/>
              </a:lnSpc>
            </a:pPr>
            <a:r>
              <a:rPr lang="en-US" sz="8995">
                <a:solidFill>
                  <a:srgbClr val="000000"/>
                </a:solidFill>
                <a:latin typeface="Playfair Display Bold"/>
              </a:rPr>
              <a:t>Thanks!</a:t>
            </a:r>
            <a:endParaRPr lang="en-US" sz="8995">
              <a:solidFill>
                <a:srgbClr val="000000"/>
              </a:solidFill>
              <a:latin typeface="Playfair Display Bold"/>
            </a:endParaRPr>
          </a:p>
        </p:txBody>
      </p:sp>
      <p:sp>
        <p:nvSpPr>
          <p:cNvPr id="5" name="Text Box 4"/>
          <p:cNvSpPr txBox="1"/>
          <p:nvPr/>
        </p:nvSpPr>
        <p:spPr>
          <a:xfrm>
            <a:off x="1161415" y="2707640"/>
            <a:ext cx="12402185" cy="583565"/>
          </a:xfrm>
          <a:prstGeom prst="rect">
            <a:avLst/>
          </a:prstGeom>
          <a:noFill/>
        </p:spPr>
        <p:txBody>
          <a:bodyPr wrap="square" rtlCol="0">
            <a:spAutoFit/>
          </a:bodyPr>
          <a:p>
            <a:r>
              <a:rPr lang="en-US" sz="3200"/>
              <a:t>We appreciate your time and attention.</a:t>
            </a:r>
            <a:endParaRPr lang="en-US" sz="3200"/>
          </a:p>
        </p:txBody>
      </p:sp>
      <p:pic>
        <p:nvPicPr>
          <p:cNvPr id="6" name="object 5">
            <a:hlinkClick r:id="rId1"/>
          </p:cNvPr>
          <p:cNvPicPr preferRelativeResize="0"/>
          <p:nvPr/>
        </p:nvPicPr>
        <p:blipFill>
          <a:blip r:embed="rId2" cstate="print"/>
          <a:stretch>
            <a:fillRect/>
          </a:stretch>
        </p:blipFill>
        <p:spPr>
          <a:xfrm>
            <a:off x="9067800" y="6972300"/>
            <a:ext cx="1368000" cy="1152000"/>
          </a:xfrm>
          <a:prstGeom prst="rect">
            <a:avLst/>
          </a:prstGeom>
          <a:solidFill>
            <a:schemeClr val="accent1"/>
          </a:solidFill>
          <a:ln>
            <a:solidFill>
              <a:schemeClr val="tx2">
                <a:lumMod val="20000"/>
                <a:lumOff val="80000"/>
              </a:schemeClr>
            </a:solidFill>
          </a:ln>
        </p:spPr>
      </p:pic>
      <p:sp>
        <p:nvSpPr>
          <p:cNvPr id="7" name="Text Box 6"/>
          <p:cNvSpPr txBox="1"/>
          <p:nvPr/>
        </p:nvSpPr>
        <p:spPr>
          <a:xfrm>
            <a:off x="6652260" y="4482465"/>
            <a:ext cx="6301740" cy="1353185"/>
          </a:xfrm>
          <a:prstGeom prst="rect">
            <a:avLst/>
          </a:prstGeom>
          <a:noFill/>
        </p:spPr>
        <p:txBody>
          <a:bodyPr wrap="square" rtlCol="0">
            <a:spAutoFit/>
          </a:bodyPr>
          <a:p>
            <a:pPr algn="ctr"/>
            <a:r>
              <a:rPr lang="en-IN" altLang="en-US" sz="3200"/>
              <a:t>patraroni*@gmail.com</a:t>
            </a:r>
            <a:br>
              <a:rPr lang="en-IN" altLang="en-US" sz="3200"/>
            </a:br>
            <a:r>
              <a:rPr lang="en-IN" altLang="en-US" sz="3200"/>
              <a:t>+91- 9051367064</a:t>
            </a:r>
            <a:br>
              <a:rPr lang="en-IN" altLang="en-US"/>
            </a:br>
            <a:endParaRPr lang="en-I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rot="0">
            <a:off x="0" y="0"/>
            <a:ext cx="18288000" cy="10287000"/>
            <a:chOff x="0" y="0"/>
            <a:chExt cx="18288000" cy="10287000"/>
          </a:xfrm>
        </p:grpSpPr>
        <p:sp>
          <p:nvSpPr>
            <p:cNvPr id="3" name="Freeform 3"/>
            <p:cNvSpPr/>
            <p:nvPr/>
          </p:nvSpPr>
          <p:spPr>
            <a:xfrm>
              <a:off x="0" y="0"/>
              <a:ext cx="18288000" cy="10287000"/>
            </a:xfrm>
            <a:custGeom>
              <a:avLst/>
              <a:gdLst/>
              <a:ahLst/>
              <a:cxnLst/>
              <a:rect l="l" t="t" r="r" b="b"/>
              <a:pathLst>
                <a:path w="18288000" h="10287000">
                  <a:moveTo>
                    <a:pt x="0" y="0"/>
                  </a:moveTo>
                  <a:lnTo>
                    <a:pt x="0" y="10287000"/>
                  </a:lnTo>
                  <a:lnTo>
                    <a:pt x="18288000" y="10287000"/>
                  </a:lnTo>
                  <a:lnTo>
                    <a:pt x="18288000" y="0"/>
                  </a:lnTo>
                  <a:close/>
                </a:path>
              </a:pathLst>
            </a:custGeom>
            <a:solidFill>
              <a:srgbClr val="BCB4A9"/>
            </a:solidFill>
          </p:spPr>
        </p:sp>
      </p:grpSp>
      <p:sp>
        <p:nvSpPr>
          <p:cNvPr id="4" name="Freeform 4"/>
          <p:cNvSpPr/>
          <p:nvPr/>
        </p:nvSpPr>
        <p:spPr>
          <a:xfrm>
            <a:off x="0" y="0"/>
            <a:ext cx="8745284" cy="10287000"/>
          </a:xfrm>
          <a:custGeom>
            <a:avLst/>
            <a:gdLst/>
            <a:ahLst/>
            <a:cxnLst/>
            <a:rect l="l" t="t" r="r" b="b"/>
            <a:pathLst>
              <a:path w="8745284" h="10287000">
                <a:moveTo>
                  <a:pt x="0" y="0"/>
                </a:moveTo>
                <a:lnTo>
                  <a:pt x="8745284" y="0"/>
                </a:lnTo>
                <a:lnTo>
                  <a:pt x="8745284" y="10287000"/>
                </a:lnTo>
                <a:lnTo>
                  <a:pt x="0" y="10287000"/>
                </a:lnTo>
                <a:lnTo>
                  <a:pt x="0" y="0"/>
                </a:lnTo>
                <a:close/>
              </a:path>
            </a:pathLst>
          </a:custGeom>
          <a:blipFill>
            <a:blip r:embed="rId1"/>
            <a:stretch>
              <a:fillRect l="-202" t="-11443" b="-16427"/>
            </a:stretch>
          </a:blipFill>
        </p:spPr>
      </p:sp>
      <p:sp>
        <p:nvSpPr>
          <p:cNvPr id="5" name="TextBox 5"/>
          <p:cNvSpPr txBox="1"/>
          <p:nvPr/>
        </p:nvSpPr>
        <p:spPr>
          <a:xfrm>
            <a:off x="9538335" y="428625"/>
            <a:ext cx="5759450" cy="1076960"/>
          </a:xfrm>
          <a:prstGeom prst="rect">
            <a:avLst/>
          </a:prstGeom>
        </p:spPr>
        <p:txBody>
          <a:bodyPr wrap="square" lIns="0" tIns="0" rIns="0" bIns="0" rtlCol="0" anchor="t">
            <a:spAutoFit/>
          </a:bodyPr>
          <a:lstStyle/>
          <a:p>
            <a:pPr algn="l">
              <a:lnSpc>
                <a:spcPts val="8400"/>
              </a:lnSpc>
            </a:pPr>
            <a:r>
              <a:rPr lang="en-US" sz="6000">
                <a:solidFill>
                  <a:srgbClr val="000000"/>
                </a:solidFill>
                <a:latin typeface="Playfair Display Bold"/>
              </a:rPr>
              <a:t>Introductio</a:t>
            </a:r>
            <a:r>
              <a:rPr lang="en-IN" altLang="en-US" sz="6000">
                <a:solidFill>
                  <a:srgbClr val="000000"/>
                </a:solidFill>
                <a:latin typeface="Playfair Display Bold"/>
              </a:rPr>
              <a:t>n</a:t>
            </a:r>
            <a:endParaRPr lang="en-IN" altLang="en-US" sz="6000">
              <a:solidFill>
                <a:srgbClr val="000000"/>
              </a:solidFill>
              <a:latin typeface="Playfair Display Bold"/>
            </a:endParaRPr>
          </a:p>
        </p:txBody>
      </p:sp>
      <p:sp>
        <p:nvSpPr>
          <p:cNvPr id="6" name="Text Box 5"/>
          <p:cNvSpPr txBox="1"/>
          <p:nvPr/>
        </p:nvSpPr>
        <p:spPr>
          <a:xfrm>
            <a:off x="9538335" y="1638300"/>
            <a:ext cx="7865110" cy="1568450"/>
          </a:xfrm>
          <a:prstGeom prst="rect">
            <a:avLst/>
          </a:prstGeom>
          <a:noFill/>
        </p:spPr>
        <p:txBody>
          <a:bodyPr wrap="square" rtlCol="0">
            <a:spAutoFit/>
          </a:bodyPr>
          <a:p>
            <a:r>
              <a:rPr lang="en-US" sz="3200">
                <a:solidFill>
                  <a:schemeClr val="tx1"/>
                </a:solidFill>
              </a:rPr>
              <a:t>Welcome to our presentation on Amazon Stock Analysis</a:t>
            </a:r>
            <a:r>
              <a:rPr lang="en-IN" altLang="en-US" sz="3200">
                <a:solidFill>
                  <a:schemeClr val="tx1"/>
                </a:solidFill>
              </a:rPr>
              <a:t>, based on data collected and analyzed using an Excel dashboard.</a:t>
            </a:r>
            <a:endParaRPr lang="en-IN" altLang="en-US" sz="3200">
              <a:solidFill>
                <a:schemeClr val="tx1"/>
              </a:solidFill>
            </a:endParaRPr>
          </a:p>
        </p:txBody>
      </p:sp>
      <p:sp>
        <p:nvSpPr>
          <p:cNvPr id="7" name="Text Box 6"/>
          <p:cNvSpPr txBox="1"/>
          <p:nvPr/>
        </p:nvSpPr>
        <p:spPr>
          <a:xfrm>
            <a:off x="9601200" y="3467100"/>
            <a:ext cx="7804150" cy="5002530"/>
          </a:xfrm>
          <a:prstGeom prst="rect">
            <a:avLst/>
          </a:prstGeom>
          <a:noFill/>
        </p:spPr>
        <p:txBody>
          <a:bodyPr wrap="square" rtlCol="0">
            <a:noAutofit/>
          </a:bodyPr>
          <a:p>
            <a:r>
              <a:rPr lang="en-US" sz="2400"/>
              <a:t>Amazon, as one of the world's largest e-commerce and cloud computing companies, has become a key player in the global market. Understanding the performance of Amazon stock is essential for investors looking to capitalize on opportunities in the stock market. In this presentation, we will analyze the various aspects of Amazon's stock performance using a comprehensive Excel dashboard. By examining daily changes, monthly averages, trading volume, and more, we aim to provide valuable insights for investors. Let's dive into our analysis and uncover key trends and patterns in Amazon's stock performance.</a:t>
            </a:r>
            <a:endParaRPr lang="en-US"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rot="0">
            <a:off x="0" y="0"/>
            <a:ext cx="18288000" cy="10287000"/>
            <a:chOff x="0" y="0"/>
            <a:chExt cx="18288000" cy="10287000"/>
          </a:xfrm>
        </p:grpSpPr>
        <p:sp>
          <p:nvSpPr>
            <p:cNvPr id="3" name="Freeform 3"/>
            <p:cNvSpPr/>
            <p:nvPr/>
          </p:nvSpPr>
          <p:spPr>
            <a:xfrm>
              <a:off x="0" y="0"/>
              <a:ext cx="18288000" cy="10287000"/>
            </a:xfrm>
            <a:custGeom>
              <a:avLst/>
              <a:gdLst/>
              <a:ahLst/>
              <a:cxnLst/>
              <a:rect l="l" t="t" r="r" b="b"/>
              <a:pathLst>
                <a:path w="18288000" h="10287000">
                  <a:moveTo>
                    <a:pt x="0" y="0"/>
                  </a:moveTo>
                  <a:lnTo>
                    <a:pt x="0" y="10287000"/>
                  </a:lnTo>
                  <a:lnTo>
                    <a:pt x="18288000" y="10287000"/>
                  </a:lnTo>
                  <a:lnTo>
                    <a:pt x="18288000" y="0"/>
                  </a:lnTo>
                  <a:close/>
                </a:path>
              </a:pathLst>
            </a:custGeom>
            <a:solidFill>
              <a:srgbClr val="BCB4A9"/>
            </a:solidFill>
          </p:spPr>
        </p:sp>
      </p:grpSp>
      <p:sp>
        <p:nvSpPr>
          <p:cNvPr id="4" name="Freeform 4"/>
          <p:cNvSpPr/>
          <p:nvPr/>
        </p:nvSpPr>
        <p:spPr>
          <a:xfrm>
            <a:off x="0" y="0"/>
            <a:ext cx="7448550" cy="10287000"/>
          </a:xfrm>
          <a:custGeom>
            <a:avLst/>
            <a:gdLst/>
            <a:ahLst/>
            <a:cxnLst/>
            <a:rect l="l" t="t" r="r" b="b"/>
            <a:pathLst>
              <a:path w="7448550" h="10287000">
                <a:moveTo>
                  <a:pt x="0" y="0"/>
                </a:moveTo>
                <a:lnTo>
                  <a:pt x="7448550" y="0"/>
                </a:lnTo>
                <a:lnTo>
                  <a:pt x="7448550" y="10287000"/>
                </a:lnTo>
                <a:lnTo>
                  <a:pt x="0" y="10287000"/>
                </a:lnTo>
                <a:lnTo>
                  <a:pt x="0" y="0"/>
                </a:lnTo>
                <a:close/>
              </a:path>
            </a:pathLst>
          </a:custGeom>
          <a:blipFill>
            <a:blip r:embed="rId1"/>
            <a:stretch>
              <a:fillRect t="-1826" r="-9079" b="-1784"/>
            </a:stretch>
          </a:blipFill>
        </p:spPr>
      </p:sp>
      <p:grpSp>
        <p:nvGrpSpPr>
          <p:cNvPr id="5" name="Group 5"/>
          <p:cNvGrpSpPr>
            <a:grpSpLocks noChangeAspect="1"/>
          </p:cNvGrpSpPr>
          <p:nvPr/>
        </p:nvGrpSpPr>
        <p:grpSpPr>
          <a:xfrm rot="0">
            <a:off x="7453036" y="0"/>
            <a:ext cx="10834964" cy="2182558"/>
            <a:chOff x="0" y="0"/>
            <a:chExt cx="10834967" cy="2182558"/>
          </a:xfrm>
        </p:grpSpPr>
        <p:sp>
          <p:nvSpPr>
            <p:cNvPr id="6" name="Freeform 6"/>
            <p:cNvSpPr/>
            <p:nvPr/>
          </p:nvSpPr>
          <p:spPr>
            <a:xfrm>
              <a:off x="0" y="0"/>
              <a:ext cx="10835005" cy="2182622"/>
            </a:xfrm>
            <a:custGeom>
              <a:avLst/>
              <a:gdLst/>
              <a:ahLst/>
              <a:cxnLst/>
              <a:rect l="l" t="t" r="r" b="b"/>
              <a:pathLst>
                <a:path w="10835005" h="2182622">
                  <a:moveTo>
                    <a:pt x="0" y="0"/>
                  </a:moveTo>
                  <a:lnTo>
                    <a:pt x="0" y="2182622"/>
                  </a:lnTo>
                  <a:lnTo>
                    <a:pt x="10835005" y="2182622"/>
                  </a:lnTo>
                  <a:lnTo>
                    <a:pt x="10835005" y="0"/>
                  </a:lnTo>
                  <a:close/>
                </a:path>
              </a:pathLst>
            </a:custGeom>
            <a:solidFill>
              <a:srgbClr val="000000"/>
            </a:solidFill>
          </p:spPr>
        </p:sp>
      </p:grpSp>
      <p:sp>
        <p:nvSpPr>
          <p:cNvPr id="7" name="TextBox 7"/>
          <p:cNvSpPr txBox="1"/>
          <p:nvPr/>
        </p:nvSpPr>
        <p:spPr>
          <a:xfrm>
            <a:off x="8181432" y="226000"/>
            <a:ext cx="9337367" cy="1723453"/>
          </a:xfrm>
          <a:prstGeom prst="rect">
            <a:avLst/>
          </a:prstGeom>
        </p:spPr>
        <p:txBody>
          <a:bodyPr lIns="0" tIns="0" rIns="0" bIns="0" rtlCol="0" anchor="t">
            <a:spAutoFit/>
          </a:bodyPr>
          <a:lstStyle/>
          <a:p>
            <a:pPr algn="ctr">
              <a:lnSpc>
                <a:spcPts val="6675"/>
              </a:lnSpc>
            </a:pPr>
            <a:r>
              <a:rPr lang="en-US" sz="5530">
                <a:solidFill>
                  <a:srgbClr val="FFFFFF"/>
                </a:solidFill>
                <a:latin typeface="Playfair Display Bold"/>
              </a:rPr>
              <a:t>Importance of Amazon Stock Analysis</a:t>
            </a:r>
            <a:endParaRPr lang="en-US" sz="5530">
              <a:solidFill>
                <a:srgbClr val="FFFFFF"/>
              </a:solidFill>
              <a:latin typeface="Playfair Display Bold"/>
            </a:endParaRPr>
          </a:p>
        </p:txBody>
      </p:sp>
      <p:sp>
        <p:nvSpPr>
          <p:cNvPr id="8" name="Text Box 7"/>
          <p:cNvSpPr txBox="1"/>
          <p:nvPr/>
        </p:nvSpPr>
        <p:spPr>
          <a:xfrm>
            <a:off x="7830185" y="2532380"/>
            <a:ext cx="10153015" cy="953135"/>
          </a:xfrm>
          <a:prstGeom prst="rect">
            <a:avLst/>
          </a:prstGeom>
          <a:noFill/>
        </p:spPr>
        <p:txBody>
          <a:bodyPr wrap="square" rtlCol="0">
            <a:spAutoFit/>
          </a:bodyPr>
          <a:p>
            <a:r>
              <a:rPr lang="en-US" sz="2800"/>
              <a:t>Before delving into our analysis, let's understand why analyzing Amazon stock is crucial for investors.</a:t>
            </a:r>
            <a:endParaRPr lang="en-US" sz="2800"/>
          </a:p>
        </p:txBody>
      </p:sp>
      <p:sp>
        <p:nvSpPr>
          <p:cNvPr id="9" name="Text Box 8"/>
          <p:cNvSpPr txBox="1"/>
          <p:nvPr/>
        </p:nvSpPr>
        <p:spPr>
          <a:xfrm>
            <a:off x="8725535" y="3900805"/>
            <a:ext cx="9173210" cy="5320030"/>
          </a:xfrm>
          <a:prstGeom prst="rect">
            <a:avLst/>
          </a:prstGeom>
          <a:noFill/>
        </p:spPr>
        <p:txBody>
          <a:bodyPr wrap="square" rtlCol="0">
            <a:noAutofit/>
          </a:bodyPr>
          <a:p>
            <a:pPr marL="342900" indent="-342900">
              <a:buFont typeface="Wingdings" panose="05000000000000000000" charset="0"/>
              <a:buChar char="q"/>
            </a:pPr>
            <a:r>
              <a:rPr lang="en-US" sz="2400"/>
              <a:t>Analyzing daily changes in Amazon's stock value helps investors identify trends, anomalies, and potential buying or selling opportunities.</a:t>
            </a:r>
            <a:endParaRPr lang="en-US" sz="2400"/>
          </a:p>
          <a:p>
            <a:pPr marL="342900" indent="-342900">
              <a:buFont typeface="Wingdings" panose="05000000000000000000" charset="0"/>
              <a:buChar char="q"/>
            </a:pPr>
            <a:r>
              <a:rPr lang="en-US" sz="2400"/>
              <a:t>Examining monthly average closing values provides insights into long-term trends and the overall performance of Amazon stock.</a:t>
            </a:r>
            <a:endParaRPr lang="en-US" sz="2400"/>
          </a:p>
          <a:p>
            <a:pPr marL="342900" indent="-342900">
              <a:buFont typeface="Wingdings" panose="05000000000000000000" charset="0"/>
              <a:buChar char="q"/>
            </a:pPr>
            <a:r>
              <a:rPr lang="en-US" sz="2400"/>
              <a:t>Understanding the daily low and high of Amazon stock helps gauge investor sentiment and identify potential market opportunities.</a:t>
            </a:r>
            <a:endParaRPr lang="en-US" sz="2400"/>
          </a:p>
          <a:p>
            <a:pPr marL="342900" indent="-342900">
              <a:buFont typeface="Wingdings" panose="05000000000000000000" charset="0"/>
              <a:buChar char="q"/>
            </a:pPr>
            <a:r>
              <a:rPr lang="en-US" sz="2400"/>
              <a:t>Analyzing trading volume helps assess market liquidity and investor interest in Amazon stock.</a:t>
            </a:r>
            <a:endParaRPr lang="en-US" sz="2400"/>
          </a:p>
          <a:p>
            <a:pPr marL="342900" indent="-342900">
              <a:buFont typeface="Wingdings" panose="05000000000000000000" charset="0"/>
              <a:buChar char="q"/>
            </a:pPr>
            <a:r>
              <a:rPr lang="en-US" sz="2400"/>
              <a:t>Exploring the relationship between daily changes in high-low and trading volume provides insights into stock volatility and investor behavior.</a:t>
            </a:r>
            <a:endParaRPr lang="en-US"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rot="0">
            <a:off x="0" y="0"/>
            <a:ext cx="18288000" cy="10287000"/>
            <a:chOff x="0" y="0"/>
            <a:chExt cx="18288000" cy="10287000"/>
          </a:xfrm>
        </p:grpSpPr>
        <p:sp>
          <p:nvSpPr>
            <p:cNvPr id="3" name="Freeform 3"/>
            <p:cNvSpPr/>
            <p:nvPr/>
          </p:nvSpPr>
          <p:spPr>
            <a:xfrm>
              <a:off x="0" y="0"/>
              <a:ext cx="18288000" cy="10287000"/>
            </a:xfrm>
            <a:custGeom>
              <a:avLst/>
              <a:gdLst/>
              <a:ahLst/>
              <a:cxnLst/>
              <a:rect l="l" t="t" r="r" b="b"/>
              <a:pathLst>
                <a:path w="18288000" h="10287000">
                  <a:moveTo>
                    <a:pt x="0" y="0"/>
                  </a:moveTo>
                  <a:lnTo>
                    <a:pt x="0" y="10287000"/>
                  </a:lnTo>
                  <a:lnTo>
                    <a:pt x="18288000" y="10287000"/>
                  </a:lnTo>
                  <a:lnTo>
                    <a:pt x="18288000" y="0"/>
                  </a:lnTo>
                  <a:close/>
                </a:path>
              </a:pathLst>
            </a:custGeom>
            <a:solidFill>
              <a:srgbClr val="BCB4A9"/>
            </a:solidFill>
          </p:spPr>
        </p:sp>
      </p:grpSp>
      <p:sp>
        <p:nvSpPr>
          <p:cNvPr id="4" name="Freeform 4"/>
          <p:cNvSpPr/>
          <p:nvPr/>
        </p:nvSpPr>
        <p:spPr>
          <a:xfrm>
            <a:off x="0" y="0"/>
            <a:ext cx="8154734" cy="10287000"/>
          </a:xfrm>
          <a:custGeom>
            <a:avLst/>
            <a:gdLst/>
            <a:ahLst/>
            <a:cxnLst/>
            <a:rect l="l" t="t" r="r" b="b"/>
            <a:pathLst>
              <a:path w="8154734" h="10287000">
                <a:moveTo>
                  <a:pt x="0" y="0"/>
                </a:moveTo>
                <a:lnTo>
                  <a:pt x="8154734" y="0"/>
                </a:lnTo>
                <a:lnTo>
                  <a:pt x="8154734" y="10287000"/>
                </a:lnTo>
                <a:lnTo>
                  <a:pt x="0" y="10287000"/>
                </a:lnTo>
                <a:lnTo>
                  <a:pt x="0" y="0"/>
                </a:lnTo>
                <a:close/>
              </a:path>
            </a:pathLst>
          </a:custGeom>
          <a:blipFill>
            <a:blip r:embed="rId1"/>
            <a:stretch>
              <a:fillRect r="-21"/>
            </a:stretch>
          </a:blipFill>
        </p:spPr>
      </p:sp>
      <p:sp>
        <p:nvSpPr>
          <p:cNvPr id="5" name="TextBox 5"/>
          <p:cNvSpPr txBox="1"/>
          <p:nvPr/>
        </p:nvSpPr>
        <p:spPr>
          <a:xfrm>
            <a:off x="8758037" y="504168"/>
            <a:ext cx="7904893" cy="1693335"/>
          </a:xfrm>
          <a:prstGeom prst="rect">
            <a:avLst/>
          </a:prstGeom>
        </p:spPr>
        <p:txBody>
          <a:bodyPr lIns="0" tIns="0" rIns="0" bIns="0" rtlCol="0" anchor="t">
            <a:spAutoFit/>
          </a:bodyPr>
          <a:lstStyle/>
          <a:p>
            <a:pPr algn="just">
              <a:lnSpc>
                <a:spcPts val="6675"/>
              </a:lnSpc>
            </a:pPr>
            <a:r>
              <a:rPr lang="en-US" sz="5550">
                <a:solidFill>
                  <a:srgbClr val="000000"/>
                </a:solidFill>
                <a:latin typeface="Playfair Display Bold"/>
              </a:rPr>
              <a:t>DailyChange in Amazon Value</a:t>
            </a:r>
            <a:endParaRPr lang="en-US" sz="5550">
              <a:solidFill>
                <a:srgbClr val="000000"/>
              </a:solidFill>
              <a:latin typeface="Playfair Display Bold"/>
            </a:endParaRPr>
          </a:p>
        </p:txBody>
      </p:sp>
      <p:sp>
        <p:nvSpPr>
          <p:cNvPr id="6" name="Text Box 5"/>
          <p:cNvSpPr txBox="1"/>
          <p:nvPr/>
        </p:nvSpPr>
        <p:spPr>
          <a:xfrm>
            <a:off x="8991600" y="2197735"/>
            <a:ext cx="7562850" cy="2146300"/>
          </a:xfrm>
          <a:prstGeom prst="rect">
            <a:avLst/>
          </a:prstGeom>
          <a:noFill/>
        </p:spPr>
        <p:txBody>
          <a:bodyPr wrap="square" rtlCol="0">
            <a:noAutofit/>
          </a:bodyPr>
          <a:p>
            <a:pPr indent="0">
              <a:buNone/>
            </a:pPr>
            <a:r>
              <a:rPr lang="en-US" sz="2800"/>
              <a:t>Daily Change Visualization:</a:t>
            </a:r>
            <a:br>
              <a:rPr lang="en-US"/>
            </a:br>
            <a:br>
              <a:rPr lang="en-US"/>
            </a:br>
            <a:r>
              <a:rPr lang="en-US" sz="2400"/>
              <a:t>Graph: Pie chart showing the distribution of daily changes in Amazon's stock value.</a:t>
            </a:r>
            <a:endParaRPr lang="en-US" sz="2400"/>
          </a:p>
          <a:p>
            <a:pPr marL="285750" indent="-285750">
              <a:buFont typeface="Wingdings" panose="05000000000000000000" charset="0"/>
              <a:buChar char="§"/>
            </a:pPr>
            <a:r>
              <a:rPr lang="en-US" sz="2400"/>
              <a:t>Increased value represented in </a:t>
            </a:r>
            <a:r>
              <a:rPr lang="en-IN" altLang="en-US" sz="2400"/>
              <a:t>blue</a:t>
            </a:r>
            <a:r>
              <a:rPr lang="en-US" sz="2400"/>
              <a:t>.</a:t>
            </a:r>
            <a:endParaRPr lang="en-US" sz="2400"/>
          </a:p>
          <a:p>
            <a:pPr marL="285750" indent="-285750">
              <a:buFont typeface="Wingdings" panose="05000000000000000000" charset="0"/>
              <a:buChar char="§"/>
            </a:pPr>
            <a:r>
              <a:rPr lang="en-US" sz="2400"/>
              <a:t>Decreased value represented in </a:t>
            </a:r>
            <a:r>
              <a:rPr lang="en-IN" altLang="en-US" sz="2400"/>
              <a:t>orange</a:t>
            </a:r>
            <a:r>
              <a:rPr lang="en-US" sz="2400"/>
              <a:t>.</a:t>
            </a:r>
            <a:endParaRPr lang="en-US" sz="2400"/>
          </a:p>
          <a:p>
            <a:endParaRPr lang="en-US" sz="2400"/>
          </a:p>
        </p:txBody>
      </p:sp>
      <p:sp>
        <p:nvSpPr>
          <p:cNvPr id="7" name="Text Box 6"/>
          <p:cNvSpPr txBox="1"/>
          <p:nvPr/>
        </p:nvSpPr>
        <p:spPr>
          <a:xfrm>
            <a:off x="9135745" y="5067300"/>
            <a:ext cx="8631555" cy="3101340"/>
          </a:xfrm>
          <a:prstGeom prst="rect">
            <a:avLst/>
          </a:prstGeom>
          <a:noFill/>
        </p:spPr>
        <p:txBody>
          <a:bodyPr wrap="square" rtlCol="0">
            <a:noAutofit/>
          </a:bodyPr>
          <a:p>
            <a:r>
              <a:rPr lang="en-US" sz="2800"/>
              <a:t>Analysis:</a:t>
            </a:r>
            <a:endParaRPr lang="en-US" sz="2800"/>
          </a:p>
          <a:p>
            <a:endParaRPr lang="en-US" sz="2400"/>
          </a:p>
          <a:p>
            <a:pPr marL="342900" indent="-342900">
              <a:buFont typeface="Wingdings" panose="05000000000000000000" charset="0"/>
              <a:buChar char="§"/>
            </a:pPr>
            <a:r>
              <a:rPr lang="en-US" sz="2400"/>
              <a:t>Interpretation of significant changes.</a:t>
            </a:r>
            <a:endParaRPr lang="en-US" sz="2400"/>
          </a:p>
          <a:p>
            <a:pPr marL="342900" indent="-342900">
              <a:buFont typeface="Wingdings" panose="05000000000000000000" charset="0"/>
              <a:buChar char="§"/>
            </a:pPr>
            <a:r>
              <a:rPr lang="en-US" sz="2400"/>
              <a:t>Identification of trends and anomalies.</a:t>
            </a:r>
            <a:endParaRPr lang="en-US" sz="2400"/>
          </a:p>
          <a:p>
            <a:pPr marL="342900" indent="-342900">
              <a:buFont typeface="Wingdings" panose="05000000000000000000" charset="0"/>
              <a:buChar char="§"/>
            </a:pPr>
            <a:r>
              <a:rPr lang="en-US" sz="2400"/>
              <a:t>Discussion on factors influencing these daily fluctuations.</a:t>
            </a:r>
            <a:endParaRPr lang="en-US"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rot="0">
            <a:off x="0" y="0"/>
            <a:ext cx="18288000" cy="10287000"/>
            <a:chOff x="0" y="0"/>
            <a:chExt cx="18288000" cy="10287000"/>
          </a:xfrm>
        </p:grpSpPr>
        <p:sp>
          <p:nvSpPr>
            <p:cNvPr id="3" name="Freeform 3"/>
            <p:cNvSpPr/>
            <p:nvPr/>
          </p:nvSpPr>
          <p:spPr>
            <a:xfrm>
              <a:off x="0" y="0"/>
              <a:ext cx="18288000" cy="10287000"/>
            </a:xfrm>
            <a:custGeom>
              <a:avLst/>
              <a:gdLst/>
              <a:ahLst/>
              <a:cxnLst/>
              <a:rect l="l" t="t" r="r" b="b"/>
              <a:pathLst>
                <a:path w="18288000" h="10287000">
                  <a:moveTo>
                    <a:pt x="0" y="0"/>
                  </a:moveTo>
                  <a:lnTo>
                    <a:pt x="0" y="10287000"/>
                  </a:lnTo>
                  <a:lnTo>
                    <a:pt x="18288000" y="10287000"/>
                  </a:lnTo>
                  <a:lnTo>
                    <a:pt x="18288000" y="0"/>
                  </a:lnTo>
                  <a:close/>
                </a:path>
              </a:pathLst>
            </a:custGeom>
            <a:solidFill>
              <a:srgbClr val="BCB4A9"/>
            </a:solidFill>
          </p:spPr>
        </p:sp>
      </p:grpSp>
      <p:sp>
        <p:nvSpPr>
          <p:cNvPr id="4" name="Freeform 4"/>
          <p:cNvSpPr/>
          <p:nvPr/>
        </p:nvSpPr>
        <p:spPr>
          <a:xfrm>
            <a:off x="0" y="2308860"/>
            <a:ext cx="10572750" cy="7978140"/>
          </a:xfrm>
          <a:custGeom>
            <a:avLst/>
            <a:gdLst/>
            <a:ahLst/>
            <a:cxnLst/>
            <a:rect l="l" t="t" r="r" b="b"/>
            <a:pathLst>
              <a:path w="12841100" h="7844171">
                <a:moveTo>
                  <a:pt x="0" y="0"/>
                </a:moveTo>
                <a:lnTo>
                  <a:pt x="12841100" y="0"/>
                </a:lnTo>
                <a:lnTo>
                  <a:pt x="12841100" y="7844171"/>
                </a:lnTo>
                <a:lnTo>
                  <a:pt x="0" y="7844171"/>
                </a:lnTo>
                <a:lnTo>
                  <a:pt x="0" y="0"/>
                </a:lnTo>
                <a:close/>
              </a:path>
            </a:pathLst>
          </a:custGeom>
          <a:blipFill>
            <a:blip r:embed="rId1"/>
            <a:stretch>
              <a:fillRect t="-17"/>
            </a:stretch>
          </a:blipFill>
        </p:spPr>
      </p:sp>
      <p:sp>
        <p:nvSpPr>
          <p:cNvPr id="5" name="TextBox 5"/>
          <p:cNvSpPr txBox="1"/>
          <p:nvPr/>
        </p:nvSpPr>
        <p:spPr>
          <a:xfrm>
            <a:off x="9041006" y="188747"/>
            <a:ext cx="8886396" cy="1841325"/>
          </a:xfrm>
          <a:prstGeom prst="rect">
            <a:avLst/>
          </a:prstGeom>
        </p:spPr>
        <p:txBody>
          <a:bodyPr lIns="0" tIns="0" rIns="0" bIns="0" rtlCol="0" anchor="t">
            <a:spAutoFit/>
          </a:bodyPr>
          <a:lstStyle/>
          <a:p>
            <a:pPr algn="r">
              <a:lnSpc>
                <a:spcPts val="7200"/>
              </a:lnSpc>
            </a:pPr>
            <a:r>
              <a:rPr lang="en-US" sz="5980">
                <a:solidFill>
                  <a:srgbClr val="000000"/>
                </a:solidFill>
                <a:latin typeface="Playfair Display Bold"/>
              </a:rPr>
              <a:t>Amazon Monthly Average Closing Value</a:t>
            </a:r>
            <a:endParaRPr lang="en-US" sz="5980">
              <a:solidFill>
                <a:srgbClr val="000000"/>
              </a:solidFill>
              <a:latin typeface="Playfair Display Bold"/>
            </a:endParaRPr>
          </a:p>
        </p:txBody>
      </p:sp>
      <p:sp>
        <p:nvSpPr>
          <p:cNvPr id="6" name="Text Box 5"/>
          <p:cNvSpPr txBox="1"/>
          <p:nvPr/>
        </p:nvSpPr>
        <p:spPr>
          <a:xfrm>
            <a:off x="11236325" y="2564130"/>
            <a:ext cx="6670675" cy="1630045"/>
          </a:xfrm>
          <a:prstGeom prst="rect">
            <a:avLst/>
          </a:prstGeom>
          <a:noFill/>
        </p:spPr>
        <p:txBody>
          <a:bodyPr wrap="square" rtlCol="0">
            <a:spAutoFit/>
          </a:bodyPr>
          <a:p>
            <a:r>
              <a:rPr lang="en-US" sz="2800"/>
              <a:t>Monthly Average Visualization:</a:t>
            </a:r>
            <a:endParaRPr lang="en-US" sz="2800"/>
          </a:p>
          <a:p>
            <a:endParaRPr lang="en-US" sz="2400"/>
          </a:p>
          <a:p>
            <a:r>
              <a:rPr lang="en-US" sz="2400"/>
              <a:t>Graph: Bar chart illustrating the monthly average closing value of Amazon stock over the past months.</a:t>
            </a:r>
            <a:endParaRPr lang="en-US" sz="2400"/>
          </a:p>
        </p:txBody>
      </p:sp>
      <p:sp>
        <p:nvSpPr>
          <p:cNvPr id="7" name="Text Box 6"/>
          <p:cNvSpPr txBox="1"/>
          <p:nvPr/>
        </p:nvSpPr>
        <p:spPr>
          <a:xfrm>
            <a:off x="11353800" y="4610100"/>
            <a:ext cx="6539865" cy="3014980"/>
          </a:xfrm>
          <a:prstGeom prst="rect">
            <a:avLst/>
          </a:prstGeom>
          <a:noFill/>
        </p:spPr>
        <p:txBody>
          <a:bodyPr wrap="square" rtlCol="0">
            <a:spAutoFit/>
          </a:bodyPr>
          <a:p>
            <a:r>
              <a:rPr lang="en-US" sz="2800"/>
              <a:t>Trend Analysis:</a:t>
            </a:r>
            <a:endParaRPr lang="en-US" sz="2800"/>
          </a:p>
          <a:p>
            <a:endParaRPr lang="en-US"/>
          </a:p>
          <a:p>
            <a:pPr marL="342900" indent="-342900">
              <a:buFont typeface="Wingdings" panose="05000000000000000000" charset="0"/>
              <a:buChar char="§"/>
            </a:pPr>
            <a:r>
              <a:rPr lang="en-US" sz="2400"/>
              <a:t>Examination of trends observed in monthly averages.</a:t>
            </a:r>
            <a:endParaRPr lang="en-US" sz="2400"/>
          </a:p>
          <a:p>
            <a:pPr marL="342900" indent="-342900">
              <a:buFont typeface="Wingdings" panose="05000000000000000000" charset="0"/>
              <a:buChar char="§"/>
            </a:pPr>
            <a:r>
              <a:rPr lang="en-US" sz="2400"/>
              <a:t>Identification of significant increases or decreases.</a:t>
            </a:r>
            <a:endParaRPr lang="en-US" sz="2400"/>
          </a:p>
          <a:p>
            <a:pPr marL="342900" indent="-342900">
              <a:buFont typeface="Wingdings" panose="05000000000000000000" charset="0"/>
              <a:buChar char="§"/>
            </a:pPr>
            <a:r>
              <a:rPr lang="en-US" sz="2400"/>
              <a:t>Comparison with industry averages and competitors.</a:t>
            </a:r>
            <a:endParaRPr lang="en-US" sz="2400"/>
          </a:p>
        </p:txBody>
      </p:sp>
      <p:sp>
        <p:nvSpPr>
          <p:cNvPr id="8" name="Text Box 7"/>
          <p:cNvSpPr txBox="1"/>
          <p:nvPr/>
        </p:nvSpPr>
        <p:spPr>
          <a:xfrm>
            <a:off x="11634470" y="7962900"/>
            <a:ext cx="6196330" cy="1014730"/>
          </a:xfrm>
          <a:prstGeom prst="rect">
            <a:avLst/>
          </a:prstGeom>
          <a:noFill/>
        </p:spPr>
        <p:txBody>
          <a:bodyPr wrap="square" rtlCol="0">
            <a:spAutoFit/>
          </a:bodyPr>
          <a:p>
            <a:r>
              <a:rPr lang="en-US" sz="2000"/>
              <a:t>Understanding these trends provides valuable insights into the overall performance of Amazon stock in the market.</a:t>
            </a:r>
            <a:endParaRPr lang="en-US" sz="2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503" y="-63503"/>
            <a:ext cx="18414997" cy="10413997"/>
          </a:xfrm>
          <a:custGeom>
            <a:avLst/>
            <a:gdLst/>
            <a:ahLst/>
            <a:cxnLst/>
            <a:rect l="l" t="t" r="r" b="b"/>
            <a:pathLst>
              <a:path w="18414997" h="10413997">
                <a:moveTo>
                  <a:pt x="0" y="0"/>
                </a:moveTo>
                <a:lnTo>
                  <a:pt x="18414997" y="0"/>
                </a:lnTo>
                <a:lnTo>
                  <a:pt x="18414997" y="10413997"/>
                </a:lnTo>
                <a:lnTo>
                  <a:pt x="0" y="10413997"/>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a:off x="5594985" y="1943100"/>
            <a:ext cx="12693015" cy="8283575"/>
          </a:xfrm>
          <a:custGeom>
            <a:avLst/>
            <a:gdLst/>
            <a:ahLst/>
            <a:cxnLst/>
            <a:rect l="l" t="t" r="r" b="b"/>
            <a:pathLst>
              <a:path w="12678413" h="7440930">
                <a:moveTo>
                  <a:pt x="0" y="0"/>
                </a:moveTo>
                <a:lnTo>
                  <a:pt x="12678413" y="0"/>
                </a:lnTo>
                <a:lnTo>
                  <a:pt x="12678413" y="7440930"/>
                </a:lnTo>
                <a:lnTo>
                  <a:pt x="0" y="7440930"/>
                </a:lnTo>
                <a:lnTo>
                  <a:pt x="0" y="0"/>
                </a:lnTo>
                <a:close/>
              </a:path>
            </a:pathLst>
          </a:custGeom>
          <a:blipFill>
            <a:blip r:embed="rId3"/>
            <a:stretch>
              <a:fillRect l="-9" t="-17" b="-13"/>
            </a:stretch>
          </a:blipFill>
        </p:spPr>
      </p:sp>
      <p:sp>
        <p:nvSpPr>
          <p:cNvPr id="4" name="TextBox 4"/>
          <p:cNvSpPr txBox="1"/>
          <p:nvPr/>
        </p:nvSpPr>
        <p:spPr>
          <a:xfrm>
            <a:off x="6760210" y="269875"/>
            <a:ext cx="11333480" cy="1076960"/>
          </a:xfrm>
          <a:prstGeom prst="rect">
            <a:avLst/>
          </a:prstGeom>
        </p:spPr>
        <p:txBody>
          <a:bodyPr wrap="square" lIns="0" tIns="0" rIns="0" bIns="0" rtlCol="0" anchor="t">
            <a:spAutoFit/>
          </a:bodyPr>
          <a:lstStyle/>
          <a:p>
            <a:pPr algn="l">
              <a:lnSpc>
                <a:spcPts val="8400"/>
              </a:lnSpc>
            </a:pPr>
            <a:r>
              <a:rPr lang="en-US" sz="6000">
                <a:solidFill>
                  <a:srgbClr val="000000"/>
                </a:solidFill>
                <a:latin typeface="Playfair Display Bold"/>
              </a:rPr>
              <a:t>Daily Low vs. Daily Hig</a:t>
            </a:r>
            <a:r>
              <a:rPr lang="en-IN" altLang="en-US" sz="6000">
                <a:solidFill>
                  <a:srgbClr val="000000"/>
                </a:solidFill>
                <a:latin typeface="Playfair Display Bold"/>
              </a:rPr>
              <a:t>h</a:t>
            </a:r>
            <a:endParaRPr lang="en-IN" altLang="en-US" sz="6000">
              <a:solidFill>
                <a:srgbClr val="000000"/>
              </a:solidFill>
              <a:latin typeface="Playfair Display Bold"/>
            </a:endParaRPr>
          </a:p>
        </p:txBody>
      </p:sp>
      <p:sp>
        <p:nvSpPr>
          <p:cNvPr id="5" name="Text Box 4"/>
          <p:cNvSpPr txBox="1"/>
          <p:nvPr/>
        </p:nvSpPr>
        <p:spPr>
          <a:xfrm>
            <a:off x="457200" y="1943100"/>
            <a:ext cx="5012690" cy="1537970"/>
          </a:xfrm>
          <a:prstGeom prst="rect">
            <a:avLst/>
          </a:prstGeom>
          <a:noFill/>
        </p:spPr>
        <p:txBody>
          <a:bodyPr wrap="square" rtlCol="0">
            <a:spAutoFit/>
          </a:bodyPr>
          <a:p>
            <a:r>
              <a:rPr lang="en-US" sz="2800"/>
              <a:t>Low vs. High Visualization:</a:t>
            </a:r>
            <a:endParaRPr lang="en-US" sz="2800"/>
          </a:p>
          <a:p>
            <a:endParaRPr lang="en-US"/>
          </a:p>
          <a:p>
            <a:r>
              <a:rPr lang="en-US" sz="2400"/>
              <a:t>Graph: Line chart illustrating the daily low vs. daily high of Amazon stock.</a:t>
            </a:r>
            <a:endParaRPr lang="en-US" sz="2400"/>
          </a:p>
        </p:txBody>
      </p:sp>
      <p:sp>
        <p:nvSpPr>
          <p:cNvPr id="6" name="Text Box 5"/>
          <p:cNvSpPr txBox="1"/>
          <p:nvPr/>
        </p:nvSpPr>
        <p:spPr>
          <a:xfrm>
            <a:off x="533400" y="3742690"/>
            <a:ext cx="4653280" cy="3196590"/>
          </a:xfrm>
          <a:prstGeom prst="rect">
            <a:avLst/>
          </a:prstGeom>
          <a:noFill/>
        </p:spPr>
        <p:txBody>
          <a:bodyPr wrap="square" rtlCol="0">
            <a:noAutofit/>
          </a:bodyPr>
          <a:p>
            <a:r>
              <a:rPr lang="en-US" sz="2800"/>
              <a:t>Spread Analysis:</a:t>
            </a:r>
            <a:endParaRPr lang="en-US" sz="2800"/>
          </a:p>
          <a:p>
            <a:endParaRPr lang="en-US"/>
          </a:p>
          <a:p>
            <a:pPr marL="342900" indent="-342900">
              <a:buFont typeface="Wingdings" panose="05000000000000000000" charset="0"/>
              <a:buChar char="§"/>
            </a:pPr>
            <a:r>
              <a:rPr lang="en-US" sz="2400"/>
              <a:t>Interpretation of the spread between daily low and high.</a:t>
            </a:r>
            <a:endParaRPr lang="en-US" sz="2400"/>
          </a:p>
          <a:p>
            <a:pPr marL="342900" indent="-342900">
              <a:buFont typeface="Wingdings" panose="05000000000000000000" charset="0"/>
              <a:buChar char="§"/>
            </a:pPr>
            <a:r>
              <a:rPr lang="en-US" sz="2400"/>
              <a:t>Discussion on how this spread reflects investor sentiment and market volatility.</a:t>
            </a:r>
            <a:endParaRPr lang="en-US" sz="2400"/>
          </a:p>
        </p:txBody>
      </p:sp>
      <p:sp>
        <p:nvSpPr>
          <p:cNvPr id="7" name="Text Box 6"/>
          <p:cNvSpPr txBox="1"/>
          <p:nvPr/>
        </p:nvSpPr>
        <p:spPr>
          <a:xfrm>
            <a:off x="1014095" y="7200900"/>
            <a:ext cx="3899535" cy="1630045"/>
          </a:xfrm>
          <a:prstGeom prst="rect">
            <a:avLst/>
          </a:prstGeom>
          <a:noFill/>
        </p:spPr>
        <p:txBody>
          <a:bodyPr wrap="square" rtlCol="0">
            <a:spAutoFit/>
          </a:bodyPr>
          <a:p>
            <a:r>
              <a:rPr lang="en-US" sz="2000"/>
              <a:t>By analyzing the daily low and high, investors can identify potential buying or selling opportunities and make informed investment decisions.</a:t>
            </a:r>
            <a:endParaRPr lang="en-US" sz="2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3503" y="-63503"/>
            <a:ext cx="18414997" cy="10414768"/>
          </a:xfrm>
          <a:custGeom>
            <a:avLst/>
            <a:gdLst/>
            <a:ahLst/>
            <a:cxnLst/>
            <a:rect l="l" t="t" r="r" b="b"/>
            <a:pathLst>
              <a:path w="18414997" h="10414768">
                <a:moveTo>
                  <a:pt x="0" y="0"/>
                </a:moveTo>
                <a:lnTo>
                  <a:pt x="18414997" y="0"/>
                </a:lnTo>
                <a:lnTo>
                  <a:pt x="18414997" y="10414768"/>
                </a:lnTo>
                <a:lnTo>
                  <a:pt x="0" y="10414768"/>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Freeform 3"/>
          <p:cNvSpPr/>
          <p:nvPr/>
        </p:nvSpPr>
        <p:spPr>
          <a:xfrm>
            <a:off x="4938395" y="3322320"/>
            <a:ext cx="13413105" cy="6964680"/>
          </a:xfrm>
          <a:custGeom>
            <a:avLst/>
            <a:gdLst/>
            <a:ahLst/>
            <a:cxnLst/>
            <a:rect l="l" t="t" r="r" b="b"/>
            <a:pathLst>
              <a:path w="13321027" h="6964680">
                <a:moveTo>
                  <a:pt x="0" y="0"/>
                </a:moveTo>
                <a:lnTo>
                  <a:pt x="13321027" y="0"/>
                </a:lnTo>
                <a:lnTo>
                  <a:pt x="13321027" y="6964680"/>
                </a:lnTo>
                <a:lnTo>
                  <a:pt x="0" y="6964680"/>
                </a:lnTo>
                <a:lnTo>
                  <a:pt x="0" y="0"/>
                </a:lnTo>
                <a:close/>
              </a:path>
            </a:pathLst>
          </a:custGeom>
          <a:blipFill>
            <a:blip r:embed="rId3"/>
            <a:stretch>
              <a:fillRect l="-13"/>
            </a:stretch>
          </a:blipFill>
        </p:spPr>
      </p:sp>
      <p:sp>
        <p:nvSpPr>
          <p:cNvPr id="4" name="TextBox 4"/>
          <p:cNvSpPr txBox="1"/>
          <p:nvPr/>
        </p:nvSpPr>
        <p:spPr>
          <a:xfrm>
            <a:off x="230505" y="352425"/>
            <a:ext cx="14525625" cy="1034415"/>
          </a:xfrm>
          <a:prstGeom prst="rect">
            <a:avLst/>
          </a:prstGeom>
        </p:spPr>
        <p:txBody>
          <a:bodyPr wrap="square" lIns="0" tIns="0" rIns="0" bIns="0" rtlCol="0" anchor="t">
            <a:spAutoFit/>
          </a:bodyPr>
          <a:lstStyle/>
          <a:p>
            <a:pPr algn="l">
              <a:lnSpc>
                <a:spcPts val="8070"/>
              </a:lnSpc>
            </a:pPr>
            <a:r>
              <a:rPr lang="en-US" sz="5765">
                <a:solidFill>
                  <a:srgbClr val="000000"/>
                </a:solidFill>
                <a:latin typeface="Playfair Display Bold"/>
              </a:rPr>
              <a:t>Amazon Units Traded Per Da</a:t>
            </a:r>
            <a:r>
              <a:rPr lang="en-IN" altLang="en-US" sz="5765">
                <a:solidFill>
                  <a:srgbClr val="000000"/>
                </a:solidFill>
                <a:latin typeface="Playfair Display Bold"/>
              </a:rPr>
              <a:t>y</a:t>
            </a:r>
            <a:endParaRPr lang="en-IN" altLang="en-US" sz="5765">
              <a:solidFill>
                <a:srgbClr val="000000"/>
              </a:solidFill>
              <a:latin typeface="Playfair Display Bold"/>
            </a:endParaRPr>
          </a:p>
        </p:txBody>
      </p:sp>
      <p:sp>
        <p:nvSpPr>
          <p:cNvPr id="5" name="Text Box 4"/>
          <p:cNvSpPr txBox="1"/>
          <p:nvPr/>
        </p:nvSpPr>
        <p:spPr>
          <a:xfrm>
            <a:off x="620395" y="1877695"/>
            <a:ext cx="15762605" cy="829945"/>
          </a:xfrm>
          <a:prstGeom prst="rect">
            <a:avLst/>
          </a:prstGeom>
          <a:noFill/>
        </p:spPr>
        <p:txBody>
          <a:bodyPr wrap="square" rtlCol="0">
            <a:spAutoFit/>
          </a:bodyPr>
          <a:p>
            <a:r>
              <a:rPr lang="en-US" sz="2400"/>
              <a:t>Trading volume is a key indicator of market activity and investor interest in a stock. Let's analyze the number of Amazon units traded per day.</a:t>
            </a:r>
            <a:endParaRPr lang="en-US" sz="2400"/>
          </a:p>
        </p:txBody>
      </p:sp>
      <p:sp>
        <p:nvSpPr>
          <p:cNvPr id="6" name="Text Box 5"/>
          <p:cNvSpPr txBox="1"/>
          <p:nvPr/>
        </p:nvSpPr>
        <p:spPr>
          <a:xfrm>
            <a:off x="731520" y="2781300"/>
            <a:ext cx="3611880" cy="2430145"/>
          </a:xfrm>
          <a:prstGeom prst="rect">
            <a:avLst/>
          </a:prstGeom>
          <a:noFill/>
        </p:spPr>
        <p:txBody>
          <a:bodyPr wrap="square" rtlCol="0">
            <a:spAutoFit/>
          </a:bodyPr>
          <a:p>
            <a:r>
              <a:rPr lang="en-US" sz="2800"/>
              <a:t>Trading Volume Visualization:</a:t>
            </a:r>
            <a:endParaRPr lang="en-US" sz="2800"/>
          </a:p>
          <a:p>
            <a:r>
              <a:rPr lang="en-US" sz="2400"/>
              <a:t>Graph: Line chart illustrating the number of Amazon units traded per day.</a:t>
            </a:r>
            <a:endParaRPr lang="en-US" sz="2400"/>
          </a:p>
        </p:txBody>
      </p:sp>
      <p:sp>
        <p:nvSpPr>
          <p:cNvPr id="7" name="Text Box 6"/>
          <p:cNvSpPr txBox="1"/>
          <p:nvPr/>
        </p:nvSpPr>
        <p:spPr>
          <a:xfrm>
            <a:off x="762000" y="5295900"/>
            <a:ext cx="3839210" cy="3014980"/>
          </a:xfrm>
          <a:prstGeom prst="rect">
            <a:avLst/>
          </a:prstGeom>
          <a:noFill/>
        </p:spPr>
        <p:txBody>
          <a:bodyPr wrap="square" rtlCol="0">
            <a:spAutoFit/>
          </a:bodyPr>
          <a:p>
            <a:r>
              <a:rPr lang="en-US" sz="2800"/>
              <a:t>Volume Trends:</a:t>
            </a:r>
            <a:endParaRPr lang="en-US" sz="2800"/>
          </a:p>
          <a:p>
            <a:endParaRPr lang="en-US"/>
          </a:p>
          <a:p>
            <a:pPr marL="342900" indent="-342900">
              <a:buFont typeface="Arial" panose="020B0604020202020204" pitchFamily="34" charset="0"/>
              <a:buChar char="•"/>
            </a:pPr>
            <a:r>
              <a:rPr lang="en-US" sz="2400"/>
              <a:t>Analysis of volume trends over time.</a:t>
            </a:r>
            <a:endParaRPr lang="en-US" sz="2400"/>
          </a:p>
          <a:p>
            <a:pPr marL="342900" indent="-342900">
              <a:buFont typeface="Arial" panose="020B0604020202020204" pitchFamily="34" charset="0"/>
              <a:buChar char="•"/>
            </a:pPr>
            <a:r>
              <a:rPr lang="en-US" sz="2400"/>
              <a:t>Discussion on the correlation between trading volume and stock price movement.</a:t>
            </a:r>
            <a:endParaRPr lang="en-US" sz="2400"/>
          </a:p>
        </p:txBody>
      </p:sp>
      <p:sp>
        <p:nvSpPr>
          <p:cNvPr id="8" name="Text Box 7"/>
          <p:cNvSpPr txBox="1"/>
          <p:nvPr/>
        </p:nvSpPr>
        <p:spPr>
          <a:xfrm>
            <a:off x="620395" y="8572500"/>
            <a:ext cx="4091940" cy="1322070"/>
          </a:xfrm>
          <a:prstGeom prst="rect">
            <a:avLst/>
          </a:prstGeom>
          <a:noFill/>
        </p:spPr>
        <p:txBody>
          <a:bodyPr wrap="square" rtlCol="0">
            <a:spAutoFit/>
          </a:bodyPr>
          <a:p>
            <a:r>
              <a:rPr lang="en-US" sz="2000"/>
              <a:t>Understanding trading volume helps investors assess market liquidity and investor sentiment towards Amazon stock.</a:t>
            </a:r>
            <a:endParaRPr lang="en-US" sz="2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rot="0">
            <a:off x="0" y="0"/>
            <a:ext cx="18288000" cy="10287000"/>
            <a:chOff x="0" y="0"/>
            <a:chExt cx="18288000" cy="10287000"/>
          </a:xfrm>
        </p:grpSpPr>
        <p:sp>
          <p:nvSpPr>
            <p:cNvPr id="3" name="Freeform 3"/>
            <p:cNvSpPr/>
            <p:nvPr/>
          </p:nvSpPr>
          <p:spPr>
            <a:xfrm>
              <a:off x="0" y="0"/>
              <a:ext cx="18288000" cy="10287000"/>
            </a:xfrm>
            <a:custGeom>
              <a:avLst/>
              <a:gdLst/>
              <a:ahLst/>
              <a:cxnLst/>
              <a:rect l="l" t="t" r="r" b="b"/>
              <a:pathLst>
                <a:path w="18288000" h="10287000">
                  <a:moveTo>
                    <a:pt x="0" y="0"/>
                  </a:moveTo>
                  <a:lnTo>
                    <a:pt x="0" y="10287000"/>
                  </a:lnTo>
                  <a:lnTo>
                    <a:pt x="18288000" y="10287000"/>
                  </a:lnTo>
                  <a:lnTo>
                    <a:pt x="18288000" y="0"/>
                  </a:lnTo>
                  <a:close/>
                </a:path>
              </a:pathLst>
            </a:custGeom>
            <a:solidFill>
              <a:srgbClr val="BCB4A9"/>
            </a:solidFill>
          </p:spPr>
        </p:sp>
      </p:grpSp>
      <p:sp>
        <p:nvSpPr>
          <p:cNvPr id="4" name="Freeform 4"/>
          <p:cNvSpPr/>
          <p:nvPr/>
        </p:nvSpPr>
        <p:spPr>
          <a:xfrm>
            <a:off x="0" y="4304030"/>
            <a:ext cx="18287365" cy="5986145"/>
          </a:xfrm>
          <a:custGeom>
            <a:avLst/>
            <a:gdLst/>
            <a:ahLst/>
            <a:cxnLst/>
            <a:rect l="l" t="t" r="r" b="b"/>
            <a:pathLst>
              <a:path w="18032225" h="5983043">
                <a:moveTo>
                  <a:pt x="0" y="0"/>
                </a:moveTo>
                <a:lnTo>
                  <a:pt x="18032225" y="0"/>
                </a:lnTo>
                <a:lnTo>
                  <a:pt x="18032225" y="5983043"/>
                </a:lnTo>
                <a:lnTo>
                  <a:pt x="0" y="5983043"/>
                </a:lnTo>
                <a:lnTo>
                  <a:pt x="0" y="0"/>
                </a:lnTo>
                <a:close/>
              </a:path>
            </a:pathLst>
          </a:custGeom>
          <a:blipFill>
            <a:blip r:embed="rId1"/>
            <a:stretch>
              <a:fillRect t="-2" r="-15"/>
            </a:stretch>
          </a:blipFill>
        </p:spPr>
      </p:sp>
      <p:sp>
        <p:nvSpPr>
          <p:cNvPr id="5" name="Freeform 5"/>
          <p:cNvSpPr/>
          <p:nvPr/>
        </p:nvSpPr>
        <p:spPr>
          <a:xfrm>
            <a:off x="609441" y="4258504"/>
            <a:ext cx="16325850" cy="4552950"/>
          </a:xfrm>
          <a:custGeom>
            <a:avLst/>
            <a:gdLst/>
            <a:ahLst/>
            <a:cxnLst/>
            <a:rect l="l" t="t" r="r" b="b"/>
            <a:pathLst>
              <a:path w="16325850" h="4552950">
                <a:moveTo>
                  <a:pt x="0" y="0"/>
                </a:moveTo>
                <a:lnTo>
                  <a:pt x="16325850" y="0"/>
                </a:lnTo>
                <a:lnTo>
                  <a:pt x="16325850" y="4552950"/>
                </a:lnTo>
                <a:lnTo>
                  <a:pt x="0" y="4552950"/>
                </a:lnTo>
                <a:lnTo>
                  <a:pt x="0" y="0"/>
                </a:lnTo>
                <a:close/>
              </a:path>
            </a:pathLst>
          </a:custGeom>
          <a:blipFill>
            <a:blip r:embed="rId2"/>
            <a:stretch>
              <a:fillRect l="-3034" t="-34559" r="-7758" b="-37616"/>
            </a:stretch>
          </a:blipFill>
        </p:spPr>
      </p:sp>
      <p:sp>
        <p:nvSpPr>
          <p:cNvPr id="8" name="TextBox 8"/>
          <p:cNvSpPr txBox="1"/>
          <p:nvPr/>
        </p:nvSpPr>
        <p:spPr>
          <a:xfrm>
            <a:off x="3115310" y="205740"/>
            <a:ext cx="15045055" cy="1480820"/>
          </a:xfrm>
          <a:prstGeom prst="rect">
            <a:avLst/>
          </a:prstGeom>
        </p:spPr>
        <p:txBody>
          <a:bodyPr wrap="square" lIns="0" tIns="0" rIns="0" bIns="0" rtlCol="0" anchor="t">
            <a:spAutoFit/>
          </a:bodyPr>
          <a:lstStyle/>
          <a:p>
            <a:pPr algn="ctr">
              <a:lnSpc>
                <a:spcPts val="5775"/>
              </a:lnSpc>
            </a:pPr>
            <a:r>
              <a:rPr lang="en-US" sz="4800">
                <a:solidFill>
                  <a:srgbClr val="040404"/>
                </a:solidFill>
                <a:latin typeface="Playfair Display Bold"/>
              </a:rPr>
              <a:t>Daily Change in High-Low Compared to Number of Units Traded</a:t>
            </a:r>
            <a:endParaRPr lang="en-US" sz="4800">
              <a:solidFill>
                <a:srgbClr val="040404"/>
              </a:solidFill>
              <a:latin typeface="Playfair Display Bold"/>
            </a:endParaRPr>
          </a:p>
        </p:txBody>
      </p:sp>
      <p:sp>
        <p:nvSpPr>
          <p:cNvPr id="9" name="Text Box 8"/>
          <p:cNvSpPr txBox="1"/>
          <p:nvPr/>
        </p:nvSpPr>
        <p:spPr>
          <a:xfrm>
            <a:off x="457200" y="2019300"/>
            <a:ext cx="7238365" cy="1537970"/>
          </a:xfrm>
          <a:prstGeom prst="rect">
            <a:avLst/>
          </a:prstGeom>
          <a:noFill/>
        </p:spPr>
        <p:txBody>
          <a:bodyPr wrap="square" rtlCol="0">
            <a:spAutoFit/>
          </a:bodyPr>
          <a:p>
            <a:r>
              <a:rPr lang="en-US" sz="2800"/>
              <a:t>Relationship Visualization:</a:t>
            </a:r>
            <a:endParaRPr lang="en-US" sz="2800"/>
          </a:p>
          <a:p>
            <a:endParaRPr lang="en-US"/>
          </a:p>
          <a:p>
            <a:r>
              <a:rPr lang="en-US" sz="2400"/>
              <a:t>Graph: Line chart showing the relationship between the daily change in high-low and the number of units traded.</a:t>
            </a:r>
            <a:endParaRPr lang="en-US" sz="2400"/>
          </a:p>
        </p:txBody>
      </p:sp>
      <p:sp>
        <p:nvSpPr>
          <p:cNvPr id="10" name="Text Box 9"/>
          <p:cNvSpPr txBox="1"/>
          <p:nvPr/>
        </p:nvSpPr>
        <p:spPr>
          <a:xfrm>
            <a:off x="9278620" y="1866900"/>
            <a:ext cx="8171180" cy="2276475"/>
          </a:xfrm>
          <a:prstGeom prst="rect">
            <a:avLst/>
          </a:prstGeom>
          <a:noFill/>
        </p:spPr>
        <p:txBody>
          <a:bodyPr wrap="square" rtlCol="0">
            <a:spAutoFit/>
          </a:bodyPr>
          <a:p>
            <a:r>
              <a:rPr lang="en-US" sz="2800"/>
              <a:t>Correlation Analysis:</a:t>
            </a:r>
            <a:endParaRPr lang="en-US" sz="2800"/>
          </a:p>
          <a:p>
            <a:endParaRPr lang="en-US"/>
          </a:p>
          <a:p>
            <a:pPr marL="342900" indent="-342900">
              <a:buFont typeface="Wingdings" panose="05000000000000000000" charset="0"/>
              <a:buChar char="§"/>
            </a:pPr>
            <a:r>
              <a:rPr lang="en-US" sz="2400"/>
              <a:t>Examination of the correlation between trading volume and price volatility.</a:t>
            </a:r>
            <a:endParaRPr lang="en-US" sz="2400"/>
          </a:p>
          <a:p>
            <a:pPr marL="342900" indent="-342900">
              <a:buFont typeface="Wingdings" panose="05000000000000000000" charset="0"/>
              <a:buChar char="§"/>
            </a:pPr>
            <a:r>
              <a:rPr lang="en-US" sz="2400"/>
              <a:t>Discussion on how trading volume influences the daily price range and overall stock volatility.</a:t>
            </a:r>
            <a:endParaRPr lang="en-US" sz="24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rot="0">
            <a:off x="0" y="0"/>
            <a:ext cx="18288000" cy="10287000"/>
            <a:chOff x="0" y="0"/>
            <a:chExt cx="18288000" cy="10287000"/>
          </a:xfrm>
        </p:grpSpPr>
        <p:sp>
          <p:nvSpPr>
            <p:cNvPr id="3" name="Freeform 3"/>
            <p:cNvSpPr/>
            <p:nvPr/>
          </p:nvSpPr>
          <p:spPr>
            <a:xfrm>
              <a:off x="0" y="0"/>
              <a:ext cx="18288000" cy="10287000"/>
            </a:xfrm>
            <a:custGeom>
              <a:avLst/>
              <a:gdLst/>
              <a:ahLst/>
              <a:cxnLst/>
              <a:rect l="l" t="t" r="r" b="b"/>
              <a:pathLst>
                <a:path w="18288000" h="10287000">
                  <a:moveTo>
                    <a:pt x="0" y="0"/>
                  </a:moveTo>
                  <a:lnTo>
                    <a:pt x="0" y="10287000"/>
                  </a:lnTo>
                  <a:lnTo>
                    <a:pt x="18288000" y="10287000"/>
                  </a:lnTo>
                  <a:lnTo>
                    <a:pt x="18288000" y="0"/>
                  </a:lnTo>
                  <a:close/>
                </a:path>
              </a:pathLst>
            </a:custGeom>
            <a:solidFill>
              <a:srgbClr val="BCB4A9"/>
            </a:solidFill>
          </p:spPr>
        </p:sp>
      </p:grpSp>
      <p:sp>
        <p:nvSpPr>
          <p:cNvPr id="4" name="TextBox 4"/>
          <p:cNvSpPr txBox="1"/>
          <p:nvPr/>
        </p:nvSpPr>
        <p:spPr>
          <a:xfrm>
            <a:off x="6088532" y="405403"/>
            <a:ext cx="6575464" cy="1367786"/>
          </a:xfrm>
          <a:prstGeom prst="rect">
            <a:avLst/>
          </a:prstGeom>
        </p:spPr>
        <p:txBody>
          <a:bodyPr lIns="0" tIns="0" rIns="0" bIns="0" rtlCol="0" anchor="t">
            <a:spAutoFit/>
          </a:bodyPr>
          <a:lstStyle/>
          <a:p>
            <a:pPr algn="l">
              <a:lnSpc>
                <a:spcPts val="11235"/>
              </a:lnSpc>
            </a:pPr>
            <a:r>
              <a:rPr lang="en-US" sz="8025">
                <a:solidFill>
                  <a:srgbClr val="000000"/>
                </a:solidFill>
                <a:latin typeface="Playfair Display Bold"/>
              </a:rPr>
              <a:t>Conclusion</a:t>
            </a:r>
            <a:endParaRPr lang="en-US" sz="8025">
              <a:solidFill>
                <a:srgbClr val="000000"/>
              </a:solidFill>
              <a:latin typeface="Playfair Display Bold"/>
            </a:endParaRPr>
          </a:p>
        </p:txBody>
      </p:sp>
      <p:sp>
        <p:nvSpPr>
          <p:cNvPr id="5" name="Text Box 4"/>
          <p:cNvSpPr txBox="1"/>
          <p:nvPr/>
        </p:nvSpPr>
        <p:spPr>
          <a:xfrm>
            <a:off x="572135" y="2103120"/>
            <a:ext cx="17106265" cy="734060"/>
          </a:xfrm>
          <a:prstGeom prst="rect">
            <a:avLst/>
          </a:prstGeom>
          <a:noFill/>
        </p:spPr>
        <p:txBody>
          <a:bodyPr wrap="square" rtlCol="0">
            <a:noAutofit/>
          </a:bodyPr>
          <a:p>
            <a:r>
              <a:rPr lang="en-US" sz="2800"/>
              <a:t>Summary:</a:t>
            </a:r>
            <a:endParaRPr lang="en-US" sz="2800"/>
          </a:p>
          <a:p>
            <a:r>
              <a:rPr lang="en-US" sz="2400"/>
              <a:t>In conclusion, our analysis of Amazon stock provides valuable insights for investors:</a:t>
            </a:r>
            <a:endParaRPr lang="en-US"/>
          </a:p>
          <a:p>
            <a:endParaRPr lang="en-US"/>
          </a:p>
        </p:txBody>
      </p:sp>
      <p:sp>
        <p:nvSpPr>
          <p:cNvPr id="6" name="Text Box 5"/>
          <p:cNvSpPr txBox="1"/>
          <p:nvPr/>
        </p:nvSpPr>
        <p:spPr>
          <a:xfrm>
            <a:off x="747395" y="3360420"/>
            <a:ext cx="17159605" cy="2306955"/>
          </a:xfrm>
          <a:prstGeom prst="rect">
            <a:avLst/>
          </a:prstGeom>
          <a:noFill/>
        </p:spPr>
        <p:txBody>
          <a:bodyPr wrap="square" rtlCol="0">
            <a:spAutoFit/>
          </a:bodyPr>
          <a:p>
            <a:pPr marL="342900" indent="-342900">
              <a:buFont typeface="Wingdings" panose="05000000000000000000" charset="0"/>
              <a:buChar char="§"/>
            </a:pPr>
            <a:r>
              <a:rPr lang="en-US" sz="2400"/>
              <a:t>Daily Change Analysis: Understanding daily fluctuations helps identify trends and potential market opportunities.</a:t>
            </a:r>
            <a:endParaRPr lang="en-US" sz="2400"/>
          </a:p>
          <a:p>
            <a:pPr marL="342900" indent="-342900">
              <a:buFont typeface="Wingdings" panose="05000000000000000000" charset="0"/>
              <a:buChar char="§"/>
            </a:pPr>
            <a:r>
              <a:rPr lang="en-US" sz="2400"/>
              <a:t>Monthly Average Closing Value: Analyzing monthly averages reveals long-term trends and performance indicators.</a:t>
            </a:r>
            <a:endParaRPr lang="en-US" sz="2400"/>
          </a:p>
          <a:p>
            <a:pPr marL="342900" indent="-342900">
              <a:buFont typeface="Wingdings" panose="05000000000000000000" charset="0"/>
              <a:buChar char="§"/>
            </a:pPr>
            <a:r>
              <a:rPr lang="en-US" sz="2400"/>
              <a:t>Daily Low vs. Daily High: Examining the spread between daily low and high helps gauge investor sentiment and market volatility.</a:t>
            </a:r>
            <a:endParaRPr lang="en-US" sz="2400"/>
          </a:p>
          <a:p>
            <a:pPr marL="342900" indent="-342900">
              <a:buFont typeface="Wingdings" panose="05000000000000000000" charset="0"/>
              <a:buChar char="§"/>
            </a:pPr>
            <a:r>
              <a:rPr lang="en-US" sz="2400"/>
              <a:t>Trading Volume: Analyzing trading volume provides insights into market liquidity and investor interest.</a:t>
            </a:r>
            <a:endParaRPr lang="en-US" sz="2400"/>
          </a:p>
          <a:p>
            <a:pPr marL="342900" indent="-342900">
              <a:buFont typeface="Wingdings" panose="05000000000000000000" charset="0"/>
              <a:buChar char="§"/>
            </a:pPr>
            <a:r>
              <a:rPr lang="en-US" sz="2400"/>
              <a:t>Relationship Between Daily Change and Trading Volume: Understanding this relationship helps assess market dynamics and stock volatility.</a:t>
            </a:r>
            <a:endParaRPr lang="en-US" sz="2400"/>
          </a:p>
        </p:txBody>
      </p:sp>
      <p:sp>
        <p:nvSpPr>
          <p:cNvPr id="7" name="Text Box 6"/>
          <p:cNvSpPr txBox="1"/>
          <p:nvPr/>
        </p:nvSpPr>
        <p:spPr>
          <a:xfrm>
            <a:off x="457200" y="5829300"/>
            <a:ext cx="16142970" cy="1630045"/>
          </a:xfrm>
          <a:prstGeom prst="rect">
            <a:avLst/>
          </a:prstGeom>
          <a:noFill/>
        </p:spPr>
        <p:txBody>
          <a:bodyPr wrap="square" rtlCol="0">
            <a:spAutoFit/>
          </a:bodyPr>
          <a:p>
            <a:r>
              <a:rPr lang="en-US" sz="2800"/>
              <a:t>Implications for Investors:</a:t>
            </a:r>
            <a:endParaRPr lang="en-US" sz="2800"/>
          </a:p>
          <a:p>
            <a:endParaRPr lang="en-US" sz="2400"/>
          </a:p>
          <a:p>
            <a:r>
              <a:rPr lang="en-US" sz="2400"/>
              <a:t>By gaining a deeper understanding of Amazon's stock performance, investors can make more informed decisions and capitalize on potential opportunities in the market.</a:t>
            </a:r>
            <a:endParaRPr lang="en-US" sz="2400"/>
          </a:p>
        </p:txBody>
      </p:sp>
      <p:sp>
        <p:nvSpPr>
          <p:cNvPr id="8" name="Text Box 7"/>
          <p:cNvSpPr txBox="1"/>
          <p:nvPr/>
        </p:nvSpPr>
        <p:spPr>
          <a:xfrm>
            <a:off x="636270" y="7886700"/>
            <a:ext cx="16584930" cy="1537970"/>
          </a:xfrm>
          <a:prstGeom prst="rect">
            <a:avLst/>
          </a:prstGeom>
          <a:noFill/>
        </p:spPr>
        <p:txBody>
          <a:bodyPr wrap="square" rtlCol="0">
            <a:spAutoFit/>
          </a:bodyPr>
          <a:p>
            <a:r>
              <a:rPr lang="en-US" sz="2800"/>
              <a:t>Future Outlook:</a:t>
            </a:r>
            <a:endParaRPr lang="en-US" sz="2800"/>
          </a:p>
          <a:p>
            <a:endParaRPr lang="en-US"/>
          </a:p>
          <a:p>
            <a:r>
              <a:rPr lang="en-US" sz="2400"/>
              <a:t>Despite short-term fluctuations, Amazon's strong market position and continued growth prospects suggest a positive future outlook for the company's stock.</a:t>
            </a:r>
            <a:endParaRPr lang="en-US" sz="240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4806</Words>
  <Application>WPS Presentation</Application>
  <PresentationFormat>On-screen Show (4:3)</PresentationFormat>
  <Paragraphs>109</Paragraphs>
  <Slides>10</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10</vt:i4>
      </vt:variant>
    </vt:vector>
  </HeadingPairs>
  <TitlesOfParts>
    <vt:vector size="19" baseType="lpstr">
      <vt:lpstr>Arial</vt:lpstr>
      <vt:lpstr>SimSun</vt:lpstr>
      <vt:lpstr>Wingdings</vt:lpstr>
      <vt:lpstr>Playfair Display Bold</vt:lpstr>
      <vt:lpstr>Wingdings</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wepik-analyzing-amazon-a-comprehensive-stock-analysis-20240422125052bF01.pdf</dc:title>
  <dc:creator/>
  <cp:lastModifiedBy>bisha</cp:lastModifiedBy>
  <cp:revision>11</cp:revision>
  <dcterms:created xsi:type="dcterms:W3CDTF">2006-08-16T00:00:00Z</dcterms:created>
  <dcterms:modified xsi:type="dcterms:W3CDTF">2024-04-22T14:00:44Z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400A6EB804E547918DAB2DA6D5E4E532_12</vt:lpwstr>
  </property>
  <property fmtid="{D5CDD505-2E9C-101B-9397-08002B2CF9AE}" pid="3" name="KSOProductBuildVer">
    <vt:lpwstr>1033-12.2.0.16731</vt:lpwstr>
  </property>
</Properties>
</file>

<file path=docProps/thumbnail.jpeg>
</file>